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5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70" r:id="rId11"/>
    <p:sldId id="265" r:id="rId12"/>
    <p:sldId id="266" r:id="rId13"/>
    <p:sldId id="267" r:id="rId14"/>
    <p:sldId id="268" r:id="rId15"/>
    <p:sldId id="269" r:id="rId16"/>
    <p:sldId id="271" r:id="rId17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282" y="-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50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50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300"/>
            </a:lvl1pPr>
          </a:lstStyle>
          <a:p>
            <a:pPr>
              <a:defRPr/>
            </a:pPr>
            <a:fld id="{84F9E9FC-46DE-4985-9636-ADBDF5281E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77920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36A73F0-C8D7-4292-863A-35857FCC4234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6F65AA7-0E35-495E-8C8B-CB24B15195C6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7F8A83C-DC13-4419-A0AC-6179FC4DBD5C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1EB9E3C-5DE2-4D98-8E68-50B54542B539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C9F0832-A36D-4F30-A7C8-812B3345AA3B}" type="slidenum">
              <a:rPr lang="en-US" smtClean="0"/>
              <a:pPr/>
              <a:t>14</a:t>
            </a:fld>
            <a:endParaRPr lang="en-US" smtClean="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14B9373-C5F4-47B1-8BB0-68E316AA2CC2}" type="slidenum">
              <a:rPr lang="en-US" smtClean="0"/>
              <a:pPr/>
              <a:t>15</a:t>
            </a:fld>
            <a:endParaRPr lang="en-US" smtClean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983D460-24C1-4D27-8092-A6D0882B2A38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1BC867A-1DF4-4A6A-BE77-5A275DC88634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717B26B-26EE-4DB6-9398-C4B704D99176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26CA3A2-894F-4BB7-BF73-0C7935199AE4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084C1C4-C9D9-4FF9-B7DB-B18760A6FF97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C89D507-96D5-44E2-9E27-2C22B5E4B9C9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7E37891-7594-4C34-A710-619515454259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180B4B9-7073-40B1-85AB-4C8AF58CBE15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7B31A9DF-E947-4E39-A6B4-E092668981B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2FFCD1-CA8F-4D19-961C-23EEA116AED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pPr>
              <a:defRPr/>
            </a:pPr>
            <a:fld id="{BB9D5F2D-BA6A-499B-8608-F4752249AE7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pPr>
              <a:defRPr/>
            </a:pPr>
            <a:fld id="{8954B8A5-56DD-49C3-BFFF-DE9880C6E41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3C72D21B-FB71-4BBF-89AA-E6074FF2692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017358-E85D-4EF5-AA13-6B617D713B0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CCAF9285-CAF7-4EB5-BCFD-8AC2FD11F52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pPr>
              <a:defRPr/>
            </a:pPr>
            <a:fld id="{D010BEE1-7133-4CCE-B86B-C1131159488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AD475A2C-F232-4036-BD07-459E225B634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EB5FFBAA-8CAE-4BA7-826B-B8A23D30294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pPr>
              <a:defRPr/>
            </a:pPr>
            <a:fld id="{B426727A-B95D-42CB-9564-F3ED9F5B708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43629864-AC07-4BE9-AED6-2D77FBB5F58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8600" y="2927350"/>
            <a:ext cx="8763000" cy="3244850"/>
          </a:xfrm>
        </p:spPr>
        <p:txBody>
          <a:bodyPr/>
          <a:lstStyle/>
          <a:p>
            <a:pPr algn="r" eaLnBrk="1" hangingPunct="1"/>
            <a:r>
              <a:rPr lang="en-US" sz="3600" b="1" dirty="0" smtClean="0"/>
              <a:t>Mrs. Turner</a:t>
            </a:r>
          </a:p>
          <a:p>
            <a:pPr algn="r" eaLnBrk="1" hangingPunct="1"/>
            <a:r>
              <a:rPr lang="en-US" sz="2400" b="1" dirty="0" smtClean="0"/>
              <a:t>Room </a:t>
            </a:r>
            <a:r>
              <a:rPr lang="en-US" sz="2400" dirty="0"/>
              <a:t>4</a:t>
            </a:r>
            <a:r>
              <a:rPr lang="en-US" sz="2400" dirty="0" smtClean="0"/>
              <a:t>09</a:t>
            </a:r>
            <a:endParaRPr lang="en-US" sz="2400" b="1" dirty="0" smtClean="0"/>
          </a:p>
          <a:p>
            <a:pPr algn="r" eaLnBrk="1" hangingPunct="1"/>
            <a:endParaRPr lang="en-US" sz="2400" dirty="0" smtClean="0"/>
          </a:p>
          <a:p>
            <a:pPr algn="r" eaLnBrk="1" hangingPunct="1"/>
            <a:r>
              <a:rPr lang="en-US" sz="2400" b="1" dirty="0" smtClean="0"/>
              <a:t>English/Language arts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en-US" sz="2400" dirty="0" smtClean="0"/>
              <a:t> </a:t>
            </a:r>
          </a:p>
          <a:p>
            <a:pPr algn="r" eaLnBrk="1" hangingPunct="1"/>
            <a:r>
              <a:rPr lang="en-US" sz="2400" dirty="0" err="1" smtClean="0"/>
              <a:t>arkansas</a:t>
            </a:r>
            <a:r>
              <a:rPr lang="en-US" sz="2400" dirty="0" smtClean="0"/>
              <a:t> history/social studies</a:t>
            </a:r>
            <a:endParaRPr lang="en-US" sz="2400" b="1" dirty="0" smtClean="0"/>
          </a:p>
          <a:p>
            <a:pPr algn="r" eaLnBrk="1" hangingPunct="1"/>
            <a:endParaRPr lang="en-US" sz="2400" dirty="0" smtClean="0"/>
          </a:p>
          <a:p>
            <a:pPr algn="r" eaLnBrk="1" hangingPunct="1"/>
            <a:endParaRPr lang="en-US" sz="2400" dirty="0" smtClean="0"/>
          </a:p>
          <a:p>
            <a:pPr algn="r" eaLnBrk="1" hangingPunct="1"/>
            <a:endParaRPr lang="en-US" dirty="0" smtClean="0"/>
          </a:p>
        </p:txBody>
      </p:sp>
      <p:sp>
        <p:nvSpPr>
          <p:cNvPr id="3074" name="AutoShap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Classroom Procedures </a:t>
            </a:r>
            <a:br>
              <a:rPr lang="en-US" dirty="0" smtClean="0"/>
            </a:br>
            <a:r>
              <a:rPr lang="en-US" dirty="0" smtClean="0"/>
              <a:t>and Expectations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Homework Expectations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600200"/>
            <a:ext cx="8503920" cy="5029200"/>
          </a:xfrm>
        </p:spPr>
        <p:txBody>
          <a:bodyPr>
            <a:normAutofit fontScale="92500"/>
          </a:bodyPr>
          <a:lstStyle/>
          <a:p>
            <a:pPr>
              <a:spcAft>
                <a:spcPts val="1200"/>
              </a:spcAft>
            </a:pPr>
            <a:r>
              <a:rPr lang="en-US" dirty="0" smtClean="0"/>
              <a:t>You are to read </a:t>
            </a:r>
            <a:r>
              <a:rPr lang="en-US" b="1" dirty="0" smtClean="0"/>
              <a:t>30 minutes every</a:t>
            </a:r>
            <a:r>
              <a:rPr lang="en-US" dirty="0" smtClean="0"/>
              <a:t> weekday on your own, outside of class. You will be required to record information about what you’ve read in a Reading Log.  Reading Logs are to be completed, signed by a parent, and turned in each Friday.  They are worth 100 points.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You will be required to read from a variety of genres and topics during the year.  You will report on a book that you are reading each quarter.  You will have a choice in how you present your work.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To practice or extend daily learning I will occasionally assign  homework, beyond your nightly reading.  </a:t>
            </a:r>
            <a:endParaRPr lang="en-US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rgbClr val="C00000"/>
                </a:solidFill>
              </a:rPr>
              <a:t>Attention Prompts</a:t>
            </a:r>
            <a:endParaRPr lang="en-US" dirty="0" smtClean="0">
              <a:solidFill>
                <a:srgbClr val="C00000"/>
              </a:solidFill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04800" y="1600200"/>
            <a:ext cx="8534400" cy="5029200"/>
          </a:xfrm>
        </p:spPr>
        <p:txBody>
          <a:bodyPr>
            <a:normAutofit fontScale="92500"/>
          </a:bodyPr>
          <a:lstStyle/>
          <a:p>
            <a:pPr eaLnBrk="1" hangingPunct="1"/>
            <a:r>
              <a:rPr lang="en-US" dirty="0" smtClean="0"/>
              <a:t>I will use three prompts in our classroom:</a:t>
            </a:r>
          </a:p>
          <a:p>
            <a:pPr lvl="1" eaLnBrk="1" hangingPunct="1">
              <a:spcAft>
                <a:spcPts val="1200"/>
              </a:spcAft>
            </a:pPr>
            <a:r>
              <a:rPr lang="en-US" dirty="0" smtClean="0">
                <a:solidFill>
                  <a:schemeClr val="tx1"/>
                </a:solidFill>
              </a:rPr>
              <a:t>To get your undivided attention, I will say “class” and you will reply “yes.”  You will respond in the same way I lead you.  Let’s practice…</a:t>
            </a:r>
          </a:p>
          <a:p>
            <a:pPr lvl="1" eaLnBrk="1" hangingPunct="1">
              <a:spcAft>
                <a:spcPts val="1200"/>
              </a:spcAft>
            </a:pPr>
            <a:r>
              <a:rPr lang="en-US" dirty="0" smtClean="0">
                <a:solidFill>
                  <a:schemeClr val="tx1"/>
                </a:solidFill>
              </a:rPr>
              <a:t>I will sometimes have you ‘teach’ each other by saying “teach” </a:t>
            </a:r>
            <a:r>
              <a:rPr lang="en-US" dirty="0" smtClean="0">
                <a:solidFill>
                  <a:schemeClr val="tx1"/>
                </a:solidFill>
              </a:rPr>
              <a:t>&lt;clap&gt; and </a:t>
            </a:r>
            <a:r>
              <a:rPr lang="en-US" dirty="0" smtClean="0">
                <a:solidFill>
                  <a:schemeClr val="tx1"/>
                </a:solidFill>
              </a:rPr>
              <a:t>you will respond by saying “</a:t>
            </a:r>
            <a:r>
              <a:rPr lang="en-US" dirty="0" smtClean="0">
                <a:solidFill>
                  <a:schemeClr val="tx1"/>
                </a:solidFill>
              </a:rPr>
              <a:t>ok” &lt;clap&gt;.  </a:t>
            </a:r>
            <a:r>
              <a:rPr lang="en-US" dirty="0" smtClean="0">
                <a:solidFill>
                  <a:schemeClr val="tx1"/>
                </a:solidFill>
              </a:rPr>
              <a:t>Let’s practice…</a:t>
            </a:r>
          </a:p>
          <a:p>
            <a:pPr lvl="1">
              <a:spcAft>
                <a:spcPts val="1200"/>
              </a:spcAft>
            </a:pPr>
            <a:r>
              <a:rPr lang="en-US" dirty="0" smtClean="0">
                <a:solidFill>
                  <a:schemeClr val="tx1"/>
                </a:solidFill>
              </a:rPr>
              <a:t>If I need your attention, but it’s too noisy for you to hear me, or we’re somewhere I cannot speak – I will raise my hand and you are to raise your hand, look at me, and give me your undivided attention.</a:t>
            </a:r>
          </a:p>
          <a:p>
            <a:pPr lvl="1" eaLnBrk="1" hangingPunct="1"/>
            <a:endParaRPr lang="en-US" dirty="0" smtClean="0">
              <a:solidFill>
                <a:schemeClr val="tx1"/>
              </a:solidFill>
            </a:endParaRPr>
          </a:p>
          <a:p>
            <a:pPr lvl="1" eaLnBrk="1" hangingPunct="1">
              <a:buNone/>
            </a:pPr>
            <a:endParaRPr lang="en-US" sz="1800" dirty="0" smtClean="0"/>
          </a:p>
          <a:p>
            <a:pPr algn="ctr" eaLnBrk="1" hangingPunct="1">
              <a:buFont typeface="Wingdings" pitchFamily="2" charset="2"/>
              <a:buNone/>
            </a:pPr>
            <a:r>
              <a:rPr lang="en-US" sz="3600" b="1" dirty="0" smtClean="0"/>
              <a:t>NO EXCEPTIONS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rgbClr val="C00000"/>
                </a:solidFill>
              </a:rPr>
              <a:t>End of Class Dismissal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04800" y="1527048"/>
            <a:ext cx="8500872" cy="2968752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Aft>
                <a:spcPts val="1200"/>
              </a:spcAft>
            </a:pPr>
            <a:r>
              <a:rPr lang="en-US" dirty="0" smtClean="0"/>
              <a:t>I will let you know when to gather your </a:t>
            </a:r>
            <a:r>
              <a:rPr lang="en-US" dirty="0" smtClean="0"/>
              <a:t>              things </a:t>
            </a:r>
            <a:r>
              <a:rPr lang="en-US" dirty="0" smtClean="0"/>
              <a:t>and prepare to be dismissed.</a:t>
            </a:r>
          </a:p>
          <a:p>
            <a:pPr eaLnBrk="1" hangingPunct="1">
              <a:lnSpc>
                <a:spcPct val="90000"/>
              </a:lnSpc>
              <a:spcAft>
                <a:spcPts val="1200"/>
              </a:spcAft>
            </a:pPr>
            <a:r>
              <a:rPr lang="en-US" dirty="0" smtClean="0"/>
              <a:t>I will </a:t>
            </a:r>
            <a:r>
              <a:rPr lang="en-US" dirty="0" smtClean="0"/>
              <a:t>dismiss you.  You are not to leave                     the room until I do so.</a:t>
            </a:r>
            <a:endParaRPr lang="en-US" dirty="0" smtClean="0"/>
          </a:p>
          <a:p>
            <a:pPr eaLnBrk="1" hangingPunct="1">
              <a:lnSpc>
                <a:spcPct val="90000"/>
              </a:lnSpc>
              <a:spcAft>
                <a:spcPts val="1200"/>
              </a:spcAft>
            </a:pPr>
            <a:r>
              <a:rPr lang="en-US" dirty="0" smtClean="0"/>
              <a:t>Clean-up your work area and push your chair in before leaving.  Last block will stack the chairs.</a:t>
            </a: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70452">
            <a:off x="6844355" y="1186198"/>
            <a:ext cx="1843355" cy="2213458"/>
          </a:xfrm>
          <a:prstGeom prst="rect">
            <a:avLst/>
          </a:prstGeom>
          <a:ln w="25400">
            <a:solidFill>
              <a:schemeClr val="accent1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4419600"/>
            <a:ext cx="3312505" cy="2204490"/>
          </a:xfrm>
          <a:prstGeom prst="rect">
            <a:avLst/>
          </a:prstGeom>
          <a:ln w="25400">
            <a:solidFill>
              <a:schemeClr val="accent1"/>
            </a:solidFill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rgbClr val="C00000"/>
                </a:solidFill>
              </a:rPr>
              <a:t>Behavior Discipline Procedures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228600" y="1600200"/>
            <a:ext cx="8915400" cy="4800600"/>
          </a:xfrm>
        </p:spPr>
        <p:txBody>
          <a:bodyPr>
            <a:normAutofit fontScale="92500" lnSpcReduction="20000"/>
          </a:bodyPr>
          <a:lstStyle/>
          <a:p>
            <a:pPr eaLnBrk="1" hangingPunct="1"/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Offense </a:t>
            </a:r>
            <a:r>
              <a:rPr lang="en-US" dirty="0" smtClean="0"/>
              <a:t>– Sign Agenda</a:t>
            </a:r>
            <a:endParaRPr lang="en-US" dirty="0" smtClean="0"/>
          </a:p>
          <a:p>
            <a:pPr eaLnBrk="1" hangingPunct="1"/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Offense – </a:t>
            </a:r>
            <a:r>
              <a:rPr lang="en-US" dirty="0" smtClean="0"/>
              <a:t>Sign Agenda, Conference </a:t>
            </a:r>
            <a:r>
              <a:rPr lang="en-US" dirty="0" smtClean="0"/>
              <a:t>with Mrs. </a:t>
            </a:r>
            <a:r>
              <a:rPr lang="en-US" dirty="0" smtClean="0"/>
              <a:t>T &amp; classroom consequence (detention, student calls parent/guardian)</a:t>
            </a:r>
            <a:endParaRPr lang="en-US" dirty="0" smtClean="0"/>
          </a:p>
          <a:p>
            <a:pPr eaLnBrk="1" hangingPunct="1"/>
            <a:r>
              <a:rPr lang="en-US" dirty="0" smtClean="0"/>
              <a:t>3</a:t>
            </a:r>
            <a:r>
              <a:rPr lang="en-US" baseline="30000" dirty="0" smtClean="0"/>
              <a:t>rd</a:t>
            </a:r>
            <a:r>
              <a:rPr lang="en-US" dirty="0" smtClean="0"/>
              <a:t> Offense – Mrs. Turner contacts </a:t>
            </a:r>
            <a:r>
              <a:rPr lang="en-US" dirty="0" smtClean="0"/>
              <a:t>Parents/Guardians</a:t>
            </a:r>
            <a:endParaRPr lang="en-US" dirty="0" smtClean="0"/>
          </a:p>
          <a:p>
            <a:pPr eaLnBrk="1" hangingPunct="1"/>
            <a:r>
              <a:rPr lang="en-US" dirty="0" smtClean="0"/>
              <a:t>4</a:t>
            </a:r>
            <a:r>
              <a:rPr lang="en-US" baseline="30000" dirty="0" smtClean="0"/>
              <a:t>th</a:t>
            </a:r>
            <a:r>
              <a:rPr lang="en-US" dirty="0" smtClean="0"/>
              <a:t> Offense - Office Referral</a:t>
            </a:r>
          </a:p>
          <a:p>
            <a:pPr eaLnBrk="1" hangingPunct="1">
              <a:buNone/>
            </a:pPr>
            <a:endParaRPr lang="en-US" dirty="0" smtClean="0"/>
          </a:p>
          <a:p>
            <a:pPr algn="ctr" eaLnBrk="1" hangingPunct="1">
              <a:buNone/>
            </a:pPr>
            <a:r>
              <a:rPr lang="en-US" i="1" dirty="0" smtClean="0"/>
              <a:t>Instant Office Referral for cussing, fighting, </a:t>
            </a:r>
          </a:p>
          <a:p>
            <a:pPr algn="ctr" eaLnBrk="1" hangingPunct="1">
              <a:buNone/>
            </a:pPr>
            <a:r>
              <a:rPr lang="en-US" i="1" dirty="0" smtClean="0"/>
              <a:t>stealing, bullying, vandalizing, or defiance.</a:t>
            </a:r>
          </a:p>
          <a:p>
            <a:pPr algn="ctr">
              <a:buNone/>
            </a:pPr>
            <a:endParaRPr lang="en-US" i="1" dirty="0" smtClean="0"/>
          </a:p>
          <a:p>
            <a:pPr>
              <a:buNone/>
            </a:pPr>
            <a:r>
              <a:rPr lang="en-US" sz="2600" dirty="0" smtClean="0">
                <a:solidFill>
                  <a:srgbClr val="002060"/>
                </a:solidFill>
              </a:rPr>
              <a:t>Words and phrases you are NOT to use in </a:t>
            </a:r>
            <a:r>
              <a:rPr lang="en-US" sz="2600" dirty="0" smtClean="0">
                <a:solidFill>
                  <a:srgbClr val="002060"/>
                </a:solidFill>
              </a:rPr>
              <a:t>our</a:t>
            </a:r>
            <a:r>
              <a:rPr lang="en-US" sz="2600" dirty="0" smtClean="0">
                <a:solidFill>
                  <a:srgbClr val="002060"/>
                </a:solidFill>
              </a:rPr>
              <a:t> </a:t>
            </a:r>
            <a:r>
              <a:rPr lang="en-US" sz="2600" dirty="0" smtClean="0">
                <a:solidFill>
                  <a:srgbClr val="002060"/>
                </a:solidFill>
              </a:rPr>
              <a:t>classroom:</a:t>
            </a:r>
          </a:p>
          <a:p>
            <a:pPr lvl="1">
              <a:buNone/>
            </a:pPr>
            <a:r>
              <a:rPr lang="en-US" sz="2100" dirty="0" smtClean="0">
                <a:solidFill>
                  <a:srgbClr val="002060"/>
                </a:solidFill>
              </a:rPr>
              <a:t>“suck,” “my bad,” “IDK (or I don’t know),” “just saying,” or any type of bathroom language like “poop,” “fart,” “</a:t>
            </a:r>
            <a:r>
              <a:rPr lang="en-US" sz="2100" dirty="0" err="1" smtClean="0">
                <a:solidFill>
                  <a:srgbClr val="002060"/>
                </a:solidFill>
              </a:rPr>
              <a:t>turd</a:t>
            </a:r>
            <a:r>
              <a:rPr lang="en-US" sz="2100" dirty="0" smtClean="0">
                <a:solidFill>
                  <a:srgbClr val="002060"/>
                </a:solidFill>
              </a:rPr>
              <a:t>,”  and “pee.”  We will rehearse the proper way to communicate and not use slang terms in the classroom.</a:t>
            </a:r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rgbClr val="C00000"/>
                </a:solidFill>
              </a:rPr>
              <a:t>School Rules and Policies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04800" y="1527048"/>
            <a:ext cx="8534400" cy="2282952"/>
          </a:xfrm>
        </p:spPr>
        <p:txBody>
          <a:bodyPr/>
          <a:lstStyle/>
          <a:p>
            <a:pPr eaLnBrk="1" hangingPunct="1">
              <a:spcAft>
                <a:spcPts val="1200"/>
              </a:spcAft>
            </a:pPr>
            <a:r>
              <a:rPr lang="en-US" dirty="0" smtClean="0"/>
              <a:t>All school rules as outlined in your student agenda will be enforced.  Let’s go over the discipline policies.</a:t>
            </a:r>
          </a:p>
          <a:p>
            <a:pPr eaLnBrk="1" hangingPunct="1">
              <a:spcAft>
                <a:spcPts val="1200"/>
              </a:spcAft>
            </a:pPr>
            <a:r>
              <a:rPr lang="en-US" dirty="0" smtClean="0"/>
              <a:t>The grading policy is defined in your agenda.  Let’s go over them.</a:t>
            </a:r>
          </a:p>
          <a:p>
            <a:pPr eaLnBrk="1" hangingPunct="1"/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0378" y="4495800"/>
            <a:ext cx="3493350" cy="2324842"/>
          </a:xfrm>
          <a:prstGeom prst="rect">
            <a:avLst/>
          </a:prstGeom>
          <a:ln w="25400">
            <a:solidFill>
              <a:srgbClr val="C00000"/>
            </a:solidFill>
          </a:ln>
          <a:effectLst>
            <a:innerShdw blurRad="114300">
              <a:prstClr val="black"/>
            </a:innerShd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3200400"/>
            <a:ext cx="3352800" cy="2231306"/>
          </a:xfrm>
          <a:prstGeom prst="rect">
            <a:avLst/>
          </a:prstGeom>
          <a:ln w="22225">
            <a:solidFill>
              <a:schemeClr val="accent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581400"/>
            <a:ext cx="1933780" cy="3048000"/>
          </a:xfrm>
          <a:prstGeom prst="rect">
            <a:avLst/>
          </a:prstGeom>
          <a:ln w="22225">
            <a:solidFill>
              <a:srgbClr val="C00000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40946">
            <a:off x="1981201" y="4471928"/>
            <a:ext cx="2286863" cy="2077575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rgbClr val="C00000"/>
                </a:solidFill>
              </a:rPr>
              <a:t>My Promise to You!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228600" y="1527048"/>
            <a:ext cx="8686800" cy="2892552"/>
          </a:xfrm>
        </p:spPr>
        <p:txBody>
          <a:bodyPr/>
          <a:lstStyle/>
          <a:p>
            <a:pPr eaLnBrk="1" hangingPunct="1">
              <a:spcAft>
                <a:spcPts val="1200"/>
              </a:spcAft>
            </a:pPr>
            <a:r>
              <a:rPr lang="en-US" dirty="0" smtClean="0"/>
              <a:t>We will have a great year together.</a:t>
            </a:r>
          </a:p>
          <a:p>
            <a:pPr eaLnBrk="1" hangingPunct="1">
              <a:spcAft>
                <a:spcPts val="1200"/>
              </a:spcAft>
            </a:pPr>
            <a:r>
              <a:rPr lang="en-US" dirty="0" smtClean="0"/>
              <a:t>Procedures and expectations will                         increase your learning experience.</a:t>
            </a:r>
          </a:p>
          <a:p>
            <a:pPr eaLnBrk="1" hangingPunct="1">
              <a:spcAft>
                <a:spcPts val="1200"/>
              </a:spcAft>
            </a:pPr>
            <a:r>
              <a:rPr lang="en-US" dirty="0" smtClean="0"/>
              <a:t>I will give you </a:t>
            </a:r>
            <a:r>
              <a:rPr lang="en-US" b="1" dirty="0" smtClean="0"/>
              <a:t>my</a:t>
            </a:r>
            <a:r>
              <a:rPr lang="en-US" dirty="0" smtClean="0"/>
              <a:t> very best everyday                          and ask the same from </a:t>
            </a:r>
            <a:r>
              <a:rPr lang="en-US" b="1" dirty="0" smtClean="0"/>
              <a:t>you</a:t>
            </a:r>
            <a:r>
              <a:rPr lang="en-US" dirty="0" smtClean="0"/>
              <a:t> in return.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4276400"/>
            <a:ext cx="2695136" cy="2402094"/>
          </a:xfrm>
          <a:prstGeom prst="rect">
            <a:avLst/>
          </a:prstGeom>
          <a:ln w="25400">
            <a:solidFill>
              <a:srgbClr val="002060"/>
            </a:solidFill>
          </a:ln>
          <a:effectLst>
            <a:innerShdw blurRad="114300">
              <a:prstClr val="black"/>
            </a:inn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44562">
            <a:off x="5430261" y="4127638"/>
            <a:ext cx="2747239" cy="2082800"/>
          </a:xfrm>
          <a:prstGeom prst="rect">
            <a:avLst/>
          </a:prstGeom>
          <a:ln w="25400">
            <a:solidFill>
              <a:srgbClr val="002060"/>
            </a:solidFill>
          </a:ln>
          <a:effectLst>
            <a:innerShdw blurRad="114300">
              <a:prstClr val="black"/>
            </a:inn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1951566"/>
            <a:ext cx="1738878" cy="2024063"/>
          </a:xfrm>
          <a:prstGeom prst="rect">
            <a:avLst/>
          </a:prstGeom>
          <a:ln w="25400">
            <a:solidFill>
              <a:srgbClr val="002060"/>
            </a:solidFill>
          </a:ln>
          <a:effectLst>
            <a:innerShdw blurRad="114300">
              <a:prstClr val="black"/>
            </a:inn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58518">
            <a:off x="2737558" y="4625058"/>
            <a:ext cx="2600640" cy="2026307"/>
          </a:xfrm>
          <a:prstGeom prst="rect">
            <a:avLst/>
          </a:prstGeom>
          <a:ln w="25400">
            <a:solidFill>
              <a:srgbClr val="002060"/>
            </a:solidFill>
          </a:ln>
          <a:effectLst>
            <a:innerShdw blurRad="114300">
              <a:prstClr val="black"/>
            </a:innerShdw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Mrs. T’s Motto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1676400"/>
            <a:ext cx="6248400" cy="4382211"/>
          </a:xfrm>
        </p:spPr>
      </p:pic>
    </p:spTree>
    <p:extLst>
      <p:ext uri="{BB962C8B-B14F-4D97-AF65-F5344CB8AC3E}">
        <p14:creationId xmlns:p14="http://schemas.microsoft.com/office/powerpoint/2010/main" val="1891088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8841" y="4144328"/>
            <a:ext cx="3622118" cy="2410539"/>
          </a:xfrm>
          <a:prstGeom prst="rect">
            <a:avLst/>
          </a:prstGeom>
          <a:ln w="25400">
            <a:solidFill>
              <a:srgbClr val="002060"/>
            </a:solidFill>
          </a:ln>
          <a:effectLst>
            <a:innerShdw blurRad="114300">
              <a:prstClr val="black"/>
            </a:innerShdw>
          </a:effectLst>
        </p:spPr>
      </p:pic>
      <p:sp>
        <p:nvSpPr>
          <p:cNvPr id="4098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rgbClr val="C00000"/>
                </a:solidFill>
              </a:rPr>
              <a:t>WELCOME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04800" y="1676400"/>
            <a:ext cx="8534400" cy="4648200"/>
          </a:xfrm>
        </p:spPr>
        <p:txBody>
          <a:bodyPr>
            <a:normAutofit/>
          </a:bodyPr>
          <a:lstStyle/>
          <a:p>
            <a:pPr algn="ctr" eaLnBrk="1" hangingPunct="1">
              <a:buNone/>
            </a:pPr>
            <a:r>
              <a:rPr lang="en-US" sz="2400" dirty="0" smtClean="0"/>
              <a:t>We’re going to have a </a:t>
            </a:r>
            <a:r>
              <a:rPr lang="en-US" sz="2400" dirty="0" smtClean="0">
                <a:latin typeface="Forte" pitchFamily="66" charset="0"/>
              </a:rPr>
              <a:t>wonderful (</a:t>
            </a:r>
            <a:r>
              <a:rPr lang="en-US" sz="2400" dirty="0" err="1" smtClean="0">
                <a:latin typeface="Forte" pitchFamily="66" charset="0"/>
              </a:rPr>
              <a:t>maravilloso</a:t>
            </a:r>
            <a:r>
              <a:rPr lang="en-US" sz="2400" dirty="0" smtClean="0">
                <a:latin typeface="Forte" pitchFamily="66" charset="0"/>
              </a:rPr>
              <a:t>)</a:t>
            </a:r>
            <a:r>
              <a:rPr lang="en-US" sz="2400" dirty="0" smtClean="0"/>
              <a:t> year together.</a:t>
            </a:r>
          </a:p>
          <a:p>
            <a:pPr algn="ctr" eaLnBrk="1" hangingPunct="1">
              <a:buNone/>
            </a:pPr>
            <a:r>
              <a:rPr lang="en-US" sz="1400" dirty="0" smtClean="0"/>
              <a:t> </a:t>
            </a:r>
          </a:p>
          <a:p>
            <a:pPr eaLnBrk="1" hangingPunct="1"/>
            <a:r>
              <a:rPr lang="en-US" dirty="0" smtClean="0"/>
              <a:t>The following slides will introduce (</a:t>
            </a:r>
            <a:r>
              <a:rPr lang="en-US" dirty="0" err="1" smtClean="0"/>
              <a:t>introducir</a:t>
            </a:r>
            <a:r>
              <a:rPr lang="en-US" dirty="0" smtClean="0"/>
              <a:t>) our classroom procedures.  </a:t>
            </a:r>
          </a:p>
          <a:p>
            <a:pPr eaLnBrk="1" hangingPunct="1">
              <a:buNone/>
            </a:pPr>
            <a:r>
              <a:rPr lang="en-US" sz="1400" dirty="0" smtClean="0"/>
              <a:t> </a:t>
            </a:r>
          </a:p>
          <a:p>
            <a:pPr eaLnBrk="1" hangingPunct="1"/>
            <a:r>
              <a:rPr lang="en-US" dirty="0" smtClean="0"/>
              <a:t>Having procedures will help us create an organized (</a:t>
            </a:r>
            <a:r>
              <a:rPr lang="en-US" dirty="0" err="1" smtClean="0"/>
              <a:t>organizar</a:t>
            </a:r>
            <a:r>
              <a:rPr lang="en-US" dirty="0" smtClean="0"/>
              <a:t>),  safe (</a:t>
            </a:r>
            <a:r>
              <a:rPr lang="en-US" dirty="0" err="1" smtClean="0"/>
              <a:t>seguro</a:t>
            </a:r>
            <a:r>
              <a:rPr lang="en-US" dirty="0" smtClean="0"/>
              <a:t>),                                           and positive (</a:t>
            </a:r>
            <a:r>
              <a:rPr lang="en-US" dirty="0" err="1" smtClean="0"/>
              <a:t>positivo</a:t>
            </a:r>
            <a:r>
              <a:rPr lang="en-US" dirty="0" smtClean="0"/>
              <a:t>)                                      classroom.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rgbClr val="C00000"/>
                </a:solidFill>
              </a:rPr>
              <a:t>Why Procedures?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228600" y="1676400"/>
            <a:ext cx="8686800" cy="4422648"/>
          </a:xfrm>
        </p:spPr>
        <p:txBody>
          <a:bodyPr/>
          <a:lstStyle/>
          <a:p>
            <a:pPr eaLnBrk="1" hangingPunct="1"/>
            <a:r>
              <a:rPr lang="en-US" dirty="0" smtClean="0"/>
              <a:t>Procedures let us know what is expected of us.</a:t>
            </a:r>
          </a:p>
          <a:p>
            <a:pPr eaLnBrk="1" hangingPunct="1">
              <a:buNone/>
            </a:pPr>
            <a:endParaRPr lang="en-US" dirty="0" smtClean="0"/>
          </a:p>
          <a:p>
            <a:pPr eaLnBrk="1" hangingPunct="1"/>
            <a:r>
              <a:rPr lang="en-US" dirty="0" smtClean="0"/>
              <a:t>Procedures help us to be efficient (</a:t>
            </a:r>
            <a:r>
              <a:rPr lang="en-US" dirty="0" err="1" smtClean="0"/>
              <a:t>eficiencia</a:t>
            </a:r>
            <a:r>
              <a:rPr lang="en-US" dirty="0" smtClean="0"/>
              <a:t>).</a:t>
            </a:r>
          </a:p>
          <a:p>
            <a:pPr eaLnBrk="1" hangingPunct="1">
              <a:buNone/>
            </a:pPr>
            <a:endParaRPr lang="en-US" dirty="0" smtClean="0"/>
          </a:p>
          <a:p>
            <a:pPr eaLnBrk="1" hangingPunct="1"/>
            <a:r>
              <a:rPr lang="en-US" dirty="0" smtClean="0"/>
              <a:t>Everyone uses procedures to complete everyday tasks like cooking food, getting dressed, and playing a game.</a:t>
            </a:r>
            <a:endParaRPr lang="en-US" i="1" dirty="0" smtClean="0"/>
          </a:p>
        </p:txBody>
      </p:sp>
      <p:pic>
        <p:nvPicPr>
          <p:cNvPr id="4" name="Picture 3" descr="2012-04-26_13-45-21_7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52599" y="4724400"/>
            <a:ext cx="3276601" cy="1847104"/>
          </a:xfrm>
          <a:prstGeom prst="rect">
            <a:avLst/>
          </a:prstGeom>
          <a:ln w="25400">
            <a:solidFill>
              <a:srgbClr val="002060"/>
            </a:solidFill>
          </a:ln>
          <a:effectLst>
            <a:innerShdw blurRad="114300">
              <a:prstClr val="black"/>
            </a:innerShdw>
          </a:effectLst>
        </p:spPr>
      </p:pic>
      <p:pic>
        <p:nvPicPr>
          <p:cNvPr id="5" name="Picture 4" descr="2012-04-26_13-41-31_32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47311">
            <a:off x="4842565" y="4728984"/>
            <a:ext cx="3080264" cy="1736423"/>
          </a:xfrm>
          <a:prstGeom prst="rect">
            <a:avLst/>
          </a:prstGeom>
          <a:ln w="25400">
            <a:solidFill>
              <a:srgbClr val="002060"/>
            </a:solidFill>
          </a:ln>
          <a:effectLst>
            <a:innerShdw blurRad="114300">
              <a:prstClr val="black"/>
            </a:innerShdw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rgbClr val="C00000"/>
                </a:solidFill>
              </a:rPr>
              <a:t>Arrival to Class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04800" y="1752600"/>
            <a:ext cx="8534400" cy="3657600"/>
          </a:xfrm>
        </p:spPr>
        <p:txBody>
          <a:bodyPr/>
          <a:lstStyle/>
          <a:p>
            <a:pPr eaLnBrk="1" hangingPunct="1"/>
            <a:r>
              <a:rPr lang="en-US" sz="2600" dirty="0" smtClean="0"/>
              <a:t>When you enter the classroom please do so like ladies and gentlemen, and go to your assigned seat.</a:t>
            </a:r>
          </a:p>
          <a:p>
            <a:pPr eaLnBrk="1" hangingPunct="1">
              <a:buNone/>
            </a:pPr>
            <a:endParaRPr lang="en-US" sz="1400" dirty="0" smtClean="0"/>
          </a:p>
          <a:p>
            <a:pPr eaLnBrk="1" hangingPunct="1"/>
            <a:r>
              <a:rPr lang="en-US" sz="2600" dirty="0" smtClean="0"/>
              <a:t>Prepare yourself for class by bringing all supplies needed, and pulling them out after you sit down.</a:t>
            </a:r>
          </a:p>
          <a:p>
            <a:pPr eaLnBrk="1" hangingPunct="1"/>
            <a:endParaRPr lang="en-US" sz="1400" dirty="0" smtClean="0"/>
          </a:p>
          <a:p>
            <a:pPr eaLnBrk="1" hangingPunct="1"/>
            <a:r>
              <a:rPr lang="en-US" sz="2600" dirty="0" smtClean="0"/>
              <a:t>If you do not have classroom                                    supplies you are to let me know                                 before class begins.</a:t>
            </a:r>
          </a:p>
        </p:txBody>
      </p:sp>
      <p:pic>
        <p:nvPicPr>
          <p:cNvPr id="22532" name="Picture 4" descr="http://t1.gstatic.com/images?q=tbn:ANd9GcRImPIWW_UdaN2Ef17km1ci5-EmCErdtyrhwOJu0e5jHqgxdD2VdQ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131048">
            <a:off x="5472845" y="4073797"/>
            <a:ext cx="2912059" cy="2240920"/>
          </a:xfrm>
          <a:prstGeom prst="rect">
            <a:avLst/>
          </a:prstGeom>
          <a:noFill/>
          <a:ln w="25400">
            <a:solidFill>
              <a:srgbClr val="002060"/>
            </a:solidFill>
          </a:ln>
          <a:effectLst>
            <a:innerShdw blurRad="114300">
              <a:prstClr val="black"/>
            </a:innerShdw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rgbClr val="C00000"/>
                </a:solidFill>
              </a:rPr>
              <a:t>When Class </a:t>
            </a:r>
            <a:r>
              <a:rPr lang="en-US" dirty="0" smtClean="0">
                <a:solidFill>
                  <a:srgbClr val="C00000"/>
                </a:solidFill>
              </a:rPr>
              <a:t>Begins</a:t>
            </a:r>
            <a:endParaRPr lang="en-US" dirty="0" smtClean="0">
              <a:solidFill>
                <a:srgbClr val="C00000"/>
              </a:solidFill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152400" y="1676400"/>
            <a:ext cx="8839200" cy="4572000"/>
          </a:xfrm>
        </p:spPr>
        <p:txBody>
          <a:bodyPr/>
          <a:lstStyle/>
          <a:p>
            <a:pPr eaLnBrk="1" hangingPunct="1"/>
            <a:r>
              <a:rPr lang="en-US" dirty="0" smtClean="0"/>
              <a:t>You are to be in the classroom at 8:00 a.m. (10:00 am)</a:t>
            </a:r>
            <a:endParaRPr lang="en-US" dirty="0" smtClean="0"/>
          </a:p>
          <a:p>
            <a:pPr eaLnBrk="1" hangingPunct="1">
              <a:buNone/>
            </a:pPr>
            <a:r>
              <a:rPr lang="en-US" sz="1400" dirty="0" smtClean="0"/>
              <a:t> </a:t>
            </a:r>
          </a:p>
          <a:p>
            <a:pPr eaLnBrk="1" hangingPunct="1"/>
            <a:r>
              <a:rPr lang="en-US" dirty="0" smtClean="0"/>
              <a:t>Class will begin with </a:t>
            </a:r>
            <a:r>
              <a:rPr lang="en-US" dirty="0" err="1" smtClean="0"/>
              <a:t>bellwork</a:t>
            </a:r>
            <a:r>
              <a:rPr lang="en-US" dirty="0" smtClean="0"/>
              <a:t> each day.  B</a:t>
            </a:r>
            <a:r>
              <a:rPr lang="en-US" dirty="0" smtClean="0"/>
              <a:t>egin </a:t>
            </a:r>
            <a:r>
              <a:rPr lang="en-US" dirty="0" smtClean="0"/>
              <a:t>your </a:t>
            </a:r>
            <a:r>
              <a:rPr lang="en-US" dirty="0" err="1" smtClean="0"/>
              <a:t>bellwork</a:t>
            </a:r>
            <a:r>
              <a:rPr lang="en-US" dirty="0" smtClean="0"/>
              <a:t> shortly after entering the classroom. </a:t>
            </a:r>
          </a:p>
          <a:p>
            <a:pPr eaLnBrk="1" hangingPunct="1"/>
            <a:r>
              <a:rPr lang="en-US" dirty="0" smtClean="0"/>
              <a:t>There </a:t>
            </a:r>
            <a:r>
              <a:rPr lang="en-US" dirty="0" smtClean="0"/>
              <a:t>will be no talking or moving about the </a:t>
            </a:r>
            <a:r>
              <a:rPr lang="en-US" dirty="0" smtClean="0"/>
              <a:t>room during </a:t>
            </a:r>
            <a:r>
              <a:rPr lang="en-US" dirty="0" err="1" smtClean="0"/>
              <a:t>bellwork</a:t>
            </a:r>
            <a:r>
              <a:rPr lang="en-US" dirty="0" smtClean="0"/>
              <a:t>.</a:t>
            </a:r>
          </a:p>
          <a:p>
            <a:pPr eaLnBrk="1" hangingPunct="1"/>
            <a:r>
              <a:rPr lang="en-US" dirty="0" smtClean="0"/>
              <a:t>Please raise your hand if you need to speak with me.</a:t>
            </a:r>
          </a:p>
          <a:p>
            <a:pPr eaLnBrk="1" hangingPunct="1"/>
            <a:r>
              <a:rPr lang="en-US" dirty="0" smtClean="0"/>
              <a:t>Weekly assistants will be </a:t>
            </a:r>
          </a:p>
          <a:p>
            <a:pPr marL="0" indent="0" eaLnBrk="1" hangingPunct="1">
              <a:buNone/>
            </a:pPr>
            <a:r>
              <a:rPr lang="en-US" dirty="0"/>
              <a:t> </a:t>
            </a:r>
            <a:r>
              <a:rPr lang="en-US" dirty="0" smtClean="0"/>
              <a:t>   </a:t>
            </a:r>
            <a:r>
              <a:rPr lang="en-US" dirty="0" smtClean="0"/>
              <a:t>responsible for </a:t>
            </a:r>
            <a:r>
              <a:rPr lang="en-US" dirty="0" err="1" smtClean="0"/>
              <a:t>bellwork</a:t>
            </a:r>
            <a:r>
              <a:rPr lang="en-US" dirty="0" smtClean="0"/>
              <a:t> and </a:t>
            </a:r>
          </a:p>
          <a:p>
            <a:pPr marL="0" indent="0" eaLnBrk="1" hangingPunct="1">
              <a:buNone/>
            </a:pPr>
            <a:r>
              <a:rPr lang="en-US" dirty="0"/>
              <a:t> </a:t>
            </a:r>
            <a:r>
              <a:rPr lang="en-US" dirty="0" smtClean="0"/>
              <a:t>   </a:t>
            </a:r>
            <a:r>
              <a:rPr lang="en-US" dirty="0" smtClean="0"/>
              <a:t>the daily folder.</a:t>
            </a:r>
          </a:p>
        </p:txBody>
      </p:sp>
      <p:pic>
        <p:nvPicPr>
          <p:cNvPr id="4" name="Picture 3" descr="2012-05-10_13-21-31_35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5486399" y="4732481"/>
            <a:ext cx="3516774" cy="1982494"/>
          </a:xfrm>
          <a:prstGeom prst="rect">
            <a:avLst/>
          </a:prstGeom>
          <a:ln w="25400">
            <a:solidFill>
              <a:srgbClr val="002060"/>
            </a:solidFill>
          </a:ln>
          <a:effectLst>
            <a:innerShdw blurRad="114300">
              <a:prstClr val="black"/>
            </a:innerShd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rgbClr val="C00000"/>
                </a:solidFill>
              </a:rPr>
              <a:t>Journal Writing Procedures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04800" y="1600200"/>
            <a:ext cx="8534400" cy="4953000"/>
          </a:xfrm>
        </p:spPr>
        <p:txBody>
          <a:bodyPr anchor="t">
            <a:normAutofit/>
          </a:bodyPr>
          <a:lstStyle/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 dirty="0" smtClean="0"/>
              <a:t>Journals will be kept in Mrs. Turner’s classroom</a:t>
            </a:r>
            <a:r>
              <a:rPr lang="en-US" sz="2400" dirty="0" smtClean="0"/>
              <a:t>. No exceptions!</a:t>
            </a:r>
            <a:endParaRPr lang="en-US" sz="2400" dirty="0" smtClean="0"/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 dirty="0" smtClean="0"/>
              <a:t>You will </a:t>
            </a:r>
            <a:r>
              <a:rPr lang="en-US" sz="2400" dirty="0" smtClean="0"/>
              <a:t>use them for taking notes, writing workshop, essay prompts, and more.</a:t>
            </a:r>
            <a:endParaRPr lang="en-US" sz="2400" dirty="0" smtClean="0"/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 dirty="0" smtClean="0"/>
              <a:t>Write in pencil, or blue/black ink.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 dirty="0" smtClean="0"/>
              <a:t>Follow the rules established for good writers</a:t>
            </a:r>
            <a:r>
              <a:rPr lang="en-US" sz="2400" dirty="0" smtClean="0"/>
              <a:t>.</a:t>
            </a:r>
            <a:endParaRPr lang="en-US" sz="2400" dirty="0" smtClean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AutoShape 2"/>
          <p:cNvSpPr>
            <a:spLocks noGrp="1" noChangeArrowheads="1"/>
          </p:cNvSpPr>
          <p:nvPr>
            <p:ph type="title"/>
          </p:nvPr>
        </p:nvSpPr>
        <p:spPr>
          <a:xfrm>
            <a:off x="301752" y="228600"/>
            <a:ext cx="8534400" cy="762000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 smtClean="0">
                <a:solidFill>
                  <a:srgbClr val="C00000"/>
                </a:solidFill>
              </a:rPr>
              <a:t>General Classroom Expectations</a:t>
            </a:r>
            <a:endParaRPr lang="en-US" i="1" dirty="0" smtClean="0">
              <a:solidFill>
                <a:srgbClr val="C00000"/>
              </a:solidFill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228600" y="1752600"/>
            <a:ext cx="8686800" cy="4800600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endParaRPr lang="en-US" sz="2800" i="1" dirty="0" smtClean="0"/>
          </a:p>
          <a:p>
            <a:pPr marL="514350" indent="-514350" eaLnBrk="1" hangingPunct="1">
              <a:spcAft>
                <a:spcPts val="2400"/>
              </a:spcAft>
              <a:buFont typeface="+mj-lt"/>
              <a:buAutoNum type="arabicPeriod"/>
            </a:pPr>
            <a:r>
              <a:rPr lang="en-US" sz="2600" dirty="0" smtClean="0"/>
              <a:t>Follow directions quickly.</a:t>
            </a:r>
          </a:p>
          <a:p>
            <a:pPr marL="514350" indent="-514350" eaLnBrk="1" hangingPunct="1">
              <a:spcAft>
                <a:spcPts val="2400"/>
              </a:spcAft>
              <a:buFont typeface="+mj-lt"/>
              <a:buAutoNum type="arabicPeriod"/>
            </a:pPr>
            <a:r>
              <a:rPr lang="en-US" sz="2600" dirty="0" smtClean="0"/>
              <a:t>Raise your hand for permission to speak.</a:t>
            </a:r>
          </a:p>
          <a:p>
            <a:pPr marL="514350" indent="-514350" eaLnBrk="1" hangingPunct="1">
              <a:spcAft>
                <a:spcPts val="2400"/>
              </a:spcAft>
              <a:buFont typeface="+mj-lt"/>
              <a:buAutoNum type="arabicPeriod"/>
            </a:pPr>
            <a:r>
              <a:rPr lang="en-US" sz="2600" dirty="0" smtClean="0"/>
              <a:t>Raise your hand for permission to leave                        your seat.</a:t>
            </a:r>
          </a:p>
          <a:p>
            <a:pPr marL="514350" indent="-514350" eaLnBrk="1" hangingPunct="1">
              <a:spcAft>
                <a:spcPts val="2400"/>
              </a:spcAft>
              <a:buFont typeface="+mj-lt"/>
              <a:buAutoNum type="arabicPeriod"/>
            </a:pPr>
            <a:r>
              <a:rPr lang="en-US" sz="2600" dirty="0" smtClean="0"/>
              <a:t>Make good choices.</a:t>
            </a:r>
          </a:p>
          <a:p>
            <a:pPr marL="514350" indent="-514350" eaLnBrk="1" hangingPunct="1">
              <a:spcAft>
                <a:spcPts val="2400"/>
              </a:spcAft>
              <a:buFont typeface="+mj-lt"/>
              <a:buAutoNum type="arabicPeriod"/>
            </a:pPr>
            <a:r>
              <a:rPr lang="en-US" sz="2600" dirty="0" smtClean="0"/>
              <a:t>Make your dear teacher happy!</a:t>
            </a:r>
          </a:p>
          <a:p>
            <a:pPr algn="ctr">
              <a:spcAft>
                <a:spcPts val="2400"/>
              </a:spcAft>
              <a:buNone/>
            </a:pPr>
            <a:r>
              <a:rPr lang="en-US" sz="2800" i="1" dirty="0" smtClean="0">
                <a:solidFill>
                  <a:srgbClr val="002060"/>
                </a:solidFill>
              </a:rPr>
              <a:t>Work Hard…Be Nice!</a:t>
            </a:r>
          </a:p>
          <a:p>
            <a:pPr eaLnBrk="1" hangingPunct="1">
              <a:spcAft>
                <a:spcPts val="2400"/>
              </a:spcAft>
              <a:buNone/>
            </a:pPr>
            <a:endParaRPr lang="en-US" sz="2600" dirty="0" smtClean="0"/>
          </a:p>
        </p:txBody>
      </p:sp>
      <p:pic>
        <p:nvPicPr>
          <p:cNvPr id="4" name="Picture 3" descr="2012-05-10_13-22-02_16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34943">
            <a:off x="5744144" y="1156263"/>
            <a:ext cx="3141541" cy="1770967"/>
          </a:xfrm>
          <a:prstGeom prst="rect">
            <a:avLst/>
          </a:prstGeom>
          <a:ln w="25400">
            <a:solidFill>
              <a:srgbClr val="002060"/>
            </a:solidFill>
          </a:ln>
          <a:effectLst>
            <a:innerShdw blurRad="114300">
              <a:prstClr val="black"/>
            </a:innerShdw>
          </a:effectLst>
        </p:spPr>
      </p:pic>
      <p:pic>
        <p:nvPicPr>
          <p:cNvPr id="5" name="Picture 4" descr="2012-03-29_17-42-23_86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629400" y="2590800"/>
            <a:ext cx="2308411" cy="4094921"/>
          </a:xfrm>
          <a:prstGeom prst="rect">
            <a:avLst/>
          </a:prstGeom>
          <a:ln w="25400">
            <a:solidFill>
              <a:srgbClr val="002060"/>
            </a:solidFill>
          </a:ln>
          <a:effectLst>
            <a:innerShdw blurRad="114300">
              <a:prstClr val="black"/>
            </a:innerShdw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rgbClr val="C00000"/>
                </a:solidFill>
              </a:rPr>
              <a:t>Expectations During Instruction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228600" y="1600200"/>
            <a:ext cx="8686800" cy="2819400"/>
          </a:xfrm>
        </p:spPr>
        <p:txBody>
          <a:bodyPr/>
          <a:lstStyle/>
          <a:p>
            <a:pPr eaLnBrk="1" hangingPunct="1">
              <a:spcAft>
                <a:spcPts val="1200"/>
              </a:spcAft>
            </a:pPr>
            <a:r>
              <a:rPr lang="en-US" dirty="0" smtClean="0"/>
              <a:t>Please give </a:t>
            </a:r>
            <a:r>
              <a:rPr lang="en-US" dirty="0" smtClean="0"/>
              <a:t>me </a:t>
            </a:r>
            <a:r>
              <a:rPr lang="en-US" dirty="0" smtClean="0"/>
              <a:t>your full attention.</a:t>
            </a:r>
          </a:p>
          <a:p>
            <a:pPr eaLnBrk="1" hangingPunct="1">
              <a:spcAft>
                <a:spcPts val="1200"/>
              </a:spcAft>
            </a:pPr>
            <a:r>
              <a:rPr lang="en-US" dirty="0" smtClean="0"/>
              <a:t>Do not start assignments until the </a:t>
            </a:r>
            <a:r>
              <a:rPr lang="en-US" dirty="0" smtClean="0"/>
              <a:t>I tell you </a:t>
            </a:r>
            <a:r>
              <a:rPr lang="en-US" dirty="0" smtClean="0"/>
              <a:t>to begin.</a:t>
            </a:r>
          </a:p>
          <a:p>
            <a:pPr eaLnBrk="1" hangingPunct="1">
              <a:spcAft>
                <a:spcPts val="1200"/>
              </a:spcAft>
            </a:pPr>
            <a:r>
              <a:rPr lang="en-US" dirty="0" smtClean="0"/>
              <a:t>Only ask questions or make comments                      that are relevant to the lesson.</a:t>
            </a:r>
          </a:p>
        </p:txBody>
      </p:sp>
      <p:pic>
        <p:nvPicPr>
          <p:cNvPr id="6" name="Picture 5" descr="2012-03-29_17-43-59_99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58000" y="3048000"/>
            <a:ext cx="2018926" cy="3581400"/>
          </a:xfrm>
          <a:prstGeom prst="rect">
            <a:avLst/>
          </a:prstGeom>
          <a:ln w="25400">
            <a:solidFill>
              <a:srgbClr val="002060"/>
            </a:solidFill>
          </a:ln>
        </p:spPr>
      </p:pic>
      <p:pic>
        <p:nvPicPr>
          <p:cNvPr id="5" name="Picture 4" descr="2012-03-29_17-45-05_61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488105">
            <a:off x="4077662" y="4568002"/>
            <a:ext cx="3306980" cy="1864229"/>
          </a:xfrm>
          <a:prstGeom prst="rect">
            <a:avLst/>
          </a:prstGeom>
          <a:ln w="25400">
            <a:solidFill>
              <a:srgbClr val="002060"/>
            </a:solidFill>
          </a:ln>
        </p:spPr>
      </p:pic>
      <p:pic>
        <p:nvPicPr>
          <p:cNvPr id="7" name="Picture 6" descr="imagesCAQY0P0L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04800" y="4229100"/>
            <a:ext cx="3505200" cy="2324100"/>
          </a:xfrm>
          <a:prstGeom prst="rect">
            <a:avLst/>
          </a:prstGeom>
          <a:ln w="25400">
            <a:solidFill>
              <a:srgbClr val="002060"/>
            </a:solidFill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rgbClr val="C00000"/>
                </a:solidFill>
              </a:rPr>
              <a:t>Expectations During </a:t>
            </a:r>
            <a:r>
              <a:rPr lang="en-US" dirty="0" err="1" smtClean="0">
                <a:solidFill>
                  <a:srgbClr val="C00000"/>
                </a:solidFill>
              </a:rPr>
              <a:t>Groupwork</a:t>
            </a:r>
            <a:endParaRPr lang="en-US" dirty="0" smtClean="0">
              <a:solidFill>
                <a:srgbClr val="C00000"/>
              </a:solidFill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228600" y="1524000"/>
            <a:ext cx="8915400" cy="4572000"/>
          </a:xfrm>
        </p:spPr>
        <p:txBody>
          <a:bodyPr/>
          <a:lstStyle/>
          <a:p>
            <a:pPr eaLnBrk="1" hangingPunct="1">
              <a:spcAft>
                <a:spcPts val="1200"/>
              </a:spcAft>
            </a:pPr>
            <a:r>
              <a:rPr lang="en-US" dirty="0" smtClean="0"/>
              <a:t>You will be assigned to various groups during the year.</a:t>
            </a:r>
          </a:p>
          <a:p>
            <a:pPr eaLnBrk="1" hangingPunct="1">
              <a:spcAft>
                <a:spcPts val="1200"/>
              </a:spcAft>
            </a:pPr>
            <a:r>
              <a:rPr lang="en-US" dirty="0" smtClean="0"/>
              <a:t>Within your team you will be assigned a </a:t>
            </a:r>
            <a:r>
              <a:rPr lang="en-US" dirty="0" smtClean="0"/>
              <a:t>jobs that you will be responsible for performing.  </a:t>
            </a:r>
            <a:endParaRPr lang="en-US" dirty="0" smtClean="0"/>
          </a:p>
          <a:p>
            <a:pPr eaLnBrk="1" hangingPunct="1">
              <a:spcAft>
                <a:spcPts val="1200"/>
              </a:spcAft>
            </a:pPr>
            <a:r>
              <a:rPr lang="en-US" dirty="0" smtClean="0"/>
              <a:t>All team members must focus on the task at hand.</a:t>
            </a:r>
          </a:p>
          <a:p>
            <a:pPr eaLnBrk="1" hangingPunct="1">
              <a:spcAft>
                <a:spcPts val="1200"/>
              </a:spcAft>
            </a:pPr>
            <a:r>
              <a:rPr lang="en-US" dirty="0" smtClean="0"/>
              <a:t>Students will </a:t>
            </a:r>
            <a:r>
              <a:rPr lang="en-US" dirty="0" smtClean="0"/>
              <a:t>create </a:t>
            </a:r>
            <a:r>
              <a:rPr lang="en-US" dirty="0" smtClean="0"/>
              <a:t>rubrics and </a:t>
            </a:r>
            <a:r>
              <a:rPr lang="en-US" dirty="0" smtClean="0"/>
              <a:t>grade </a:t>
            </a:r>
            <a:r>
              <a:rPr lang="en-US" dirty="0" smtClean="0"/>
              <a:t>team members on their </a:t>
            </a:r>
            <a:r>
              <a:rPr lang="en-US" dirty="0" smtClean="0"/>
              <a:t>contributions </a:t>
            </a:r>
            <a:r>
              <a:rPr lang="en-US" dirty="0" smtClean="0"/>
              <a:t>to the project</a:t>
            </a:r>
            <a:r>
              <a:rPr lang="en-US" dirty="0" smtClean="0"/>
              <a:t>.</a:t>
            </a:r>
          </a:p>
          <a:p>
            <a:pPr eaLnBrk="1" hangingPunct="1">
              <a:spcAft>
                <a:spcPts val="1200"/>
              </a:spcAft>
            </a:pPr>
            <a:r>
              <a:rPr lang="en-US" kern="0" dirty="0" smtClean="0"/>
              <a:t>If you are struggling with your                                    teammates, please tell me.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0635" y="4759683"/>
            <a:ext cx="2969129" cy="1975971"/>
          </a:xfrm>
          <a:prstGeom prst="rect">
            <a:avLst/>
          </a:prstGeom>
          <a:ln w="25400">
            <a:solidFill>
              <a:srgbClr val="002060"/>
            </a:solidFill>
          </a:ln>
          <a:effectLst>
            <a:innerShdw blurRad="114300">
              <a:prstClr val="black"/>
            </a:innerShdw>
          </a:effec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1244</TotalTime>
  <Words>950</Words>
  <Application>Microsoft Office PowerPoint</Application>
  <PresentationFormat>On-screen Show (4:3)</PresentationFormat>
  <Paragraphs>106</Paragraphs>
  <Slides>16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Civic</vt:lpstr>
      <vt:lpstr>Classroom Procedures  and Expectations</vt:lpstr>
      <vt:lpstr>WELCOME</vt:lpstr>
      <vt:lpstr>Why Procedures?</vt:lpstr>
      <vt:lpstr>Arrival to Class</vt:lpstr>
      <vt:lpstr>When Class Begins</vt:lpstr>
      <vt:lpstr>Journal Writing Procedures</vt:lpstr>
      <vt:lpstr>General Classroom Expectations</vt:lpstr>
      <vt:lpstr>Expectations During Instruction</vt:lpstr>
      <vt:lpstr>Expectations During Groupwork</vt:lpstr>
      <vt:lpstr>Homework Expectations</vt:lpstr>
      <vt:lpstr>Attention Prompts</vt:lpstr>
      <vt:lpstr>End of Class Dismissal</vt:lpstr>
      <vt:lpstr>Behavior Discipline Procedures</vt:lpstr>
      <vt:lpstr>School Rules and Policies</vt:lpstr>
      <vt:lpstr>My Promise to You!</vt:lpstr>
      <vt:lpstr>Mrs. T’s Motto</vt:lpstr>
    </vt:vector>
  </TitlesOfParts>
  <Company>Timberline Resources, Inc.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Classroom Procedures and Expectations</dc:title>
  <dc:creator>Stacy Hennessee</dc:creator>
  <cp:lastModifiedBy>Lisa Michele Turner</cp:lastModifiedBy>
  <cp:revision>89</cp:revision>
  <dcterms:created xsi:type="dcterms:W3CDTF">2008-05-13T12:59:54Z</dcterms:created>
  <dcterms:modified xsi:type="dcterms:W3CDTF">2014-06-23T05:01:44Z</dcterms:modified>
</cp:coreProperties>
</file>