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08648B-1A31-4A23-843C-D000C76A5B71}" type="datetimeFigureOut">
              <a:rPr lang="en-US" smtClean="0"/>
              <a:pPr/>
              <a:t>11/2/2012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6181693-52C2-4504-8EB6-876230C0DD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533400"/>
            <a:ext cx="3313355" cy="1702160"/>
          </a:xfrm>
        </p:spPr>
        <p:txBody>
          <a:bodyPr/>
          <a:lstStyle/>
          <a:p>
            <a:r>
              <a:rPr lang="en-US" b="1" dirty="0" smtClean="0"/>
              <a:t>Figurative Language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1" y="2438400"/>
            <a:ext cx="3394968" cy="32433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Gives the reader a mental picture of what you’re talking about by making a comparison to something else.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Simile</a:t>
            </a:r>
            <a:endParaRPr lang="en-US" sz="6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2181225"/>
            <a:ext cx="2895600" cy="2895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9248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 comparison using the words “like” or “as” in the sentence.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example: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It’s as cold as ice in here!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biscuits they served for breakfast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were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hard as rocks! </a:t>
            </a:r>
          </a:p>
          <a:p>
            <a:pPr marL="6858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Mr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 Ward fights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like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a ninja!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Metaphor</a:t>
            </a:r>
            <a:endParaRPr lang="en-US" sz="6600" b="1" dirty="0"/>
          </a:p>
        </p:txBody>
      </p:sp>
      <p:pic>
        <p:nvPicPr>
          <p:cNvPr id="1026" name="Picture 2" descr="C:\Users\lturner\AppData\Local\Microsoft\Windows\Temporary Internet Files\Content.IE5\L2Y0TXDP\MC900444949[2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4038600"/>
            <a:ext cx="1896534" cy="2667000"/>
          </a:xfrm>
          <a:prstGeom prst="rect">
            <a:avLst/>
          </a:prstGeom>
          <a:noFill/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 extrusionH="76200" prstMaterial="powder">
            <a:bevelT w="38100"/>
            <a:bevelB w="38100"/>
            <a:extrusionClr>
              <a:schemeClr val="accent1">
                <a:lumMod val="75000"/>
              </a:schemeClr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696200" cy="3508977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 comparison of two things NOT using the words “like” or “as”.  Mostly “is”, “are”, “am”, “was”, “were”.</a:t>
            </a:r>
          </a:p>
          <a:p>
            <a:pPr lvl="0"/>
            <a:r>
              <a:rPr lang="en-US" dirty="0" smtClean="0"/>
              <a:t>For example: </a:t>
            </a:r>
            <a:r>
              <a:rPr lang="en-US" dirty="0">
                <a:solidFill>
                  <a:srgbClr val="C00000"/>
                </a:solidFill>
              </a:rPr>
              <a:t>My love </a:t>
            </a:r>
            <a:r>
              <a:rPr lang="en-US" i="1" dirty="0">
                <a:solidFill>
                  <a:srgbClr val="C00000"/>
                </a:solidFill>
              </a:rPr>
              <a:t>is</a:t>
            </a:r>
            <a:r>
              <a:rPr lang="en-US" dirty="0">
                <a:solidFill>
                  <a:srgbClr val="C00000"/>
                </a:solidFill>
              </a:rPr>
              <a:t> a red, red rose.</a:t>
            </a:r>
          </a:p>
          <a:p>
            <a:pPr marL="68580" indent="0">
              <a:buNone/>
            </a:pPr>
            <a:r>
              <a:rPr lang="en-US" dirty="0" smtClean="0"/>
              <a:t>                      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His anger 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was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a raging bull.</a:t>
            </a:r>
          </a:p>
          <a:p>
            <a:pPr marL="68580" indent="0">
              <a:buNone/>
            </a:pPr>
            <a:r>
              <a:rPr lang="en-US" dirty="0"/>
              <a:t>	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Renneker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and Mrs. Turner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92808" lvl="8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rock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stars!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6600" dirty="0" err="1" smtClean="0"/>
              <a:t>PERSONification</a:t>
            </a:r>
            <a:endParaRPr lang="en-US" sz="6600" dirty="0"/>
          </a:p>
        </p:txBody>
      </p:sp>
      <p:pic>
        <p:nvPicPr>
          <p:cNvPr id="2050" name="Picture 2" descr="C:\Users\lturner\AppData\Local\Microsoft\Windows\Temporary Internet Files\Content.IE5\G1N1KZMR\MC900303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90800"/>
            <a:ext cx="2027834" cy="2561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Something that is not human, has no heart or brain, but acts like a human.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example: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air was breathing on me.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chair tripped me and made me fall.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leaves danced in the breeze. 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Hyperbole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1534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An over exaggeration.  Words like “never”, “always”, “everyone”, and “no one” are clues. 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Such statements are not literally true, but people make them to sound impressive or to emphasize something, such as a feeling, effort, or reaction. 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dirty="0" smtClean="0"/>
              <a:t>For </a:t>
            </a:r>
            <a:r>
              <a:rPr lang="en-US" dirty="0" smtClean="0"/>
              <a:t>example: </a:t>
            </a:r>
            <a:r>
              <a:rPr lang="en-US" dirty="0" smtClean="0">
                <a:solidFill>
                  <a:srgbClr val="FFC000"/>
                </a:solidFill>
              </a:rPr>
              <a:t>Those </a:t>
            </a:r>
            <a:r>
              <a:rPr lang="en-US" dirty="0">
                <a:solidFill>
                  <a:srgbClr val="FFC000"/>
                </a:solidFill>
              </a:rPr>
              <a:t>boys </a:t>
            </a:r>
            <a:r>
              <a:rPr lang="en-US" i="1" dirty="0">
                <a:solidFill>
                  <a:srgbClr val="FFC000"/>
                </a:solidFill>
              </a:rPr>
              <a:t>always</a:t>
            </a:r>
            <a:r>
              <a:rPr lang="en-US" dirty="0">
                <a:solidFill>
                  <a:srgbClr val="FFC000"/>
                </a:solidFill>
              </a:rPr>
              <a:t> talk about soccer! 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	I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nearly died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laughing at Mrs. Turner’s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dancing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		My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heart hurts so much; I will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never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love </a:t>
            </a:r>
            <a:r>
              <a:rPr lang="en-US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mtClean="0">
                <a:solidFill>
                  <a:schemeClr val="accent3">
                    <a:lumMod val="75000"/>
                  </a:schemeClr>
                </a:solidFill>
              </a:rPr>
              <a:t>				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	anyone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again!</a:t>
            </a:r>
          </a:p>
          <a:p>
            <a:endParaRPr lang="en-US" dirty="0"/>
          </a:p>
        </p:txBody>
      </p:sp>
      <p:pic>
        <p:nvPicPr>
          <p:cNvPr id="3074" name="Picture 2" descr="C:\Users\lturner\AppData\Local\Microsoft\Windows\Temporary Internet Files\Content.IE5\L2Y0TXDP\MC9002154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03002"/>
            <a:ext cx="1699034" cy="245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Onomatopoeia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Sound words.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example: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BANG!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SLAM!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BAM!</a:t>
            </a:r>
            <a:r>
              <a:rPr lang="en-US" dirty="0" smtClean="0"/>
              <a:t> CRACK!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BOOM!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MOO, MOOO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ARF, ARF</a:t>
            </a:r>
            <a:r>
              <a:rPr lang="en-US" dirty="0" smtClean="0"/>
              <a:t>; MEOW; </a:t>
            </a:r>
            <a:r>
              <a:rPr lang="en-US" dirty="0" smtClean="0">
                <a:solidFill>
                  <a:srgbClr val="0070C0"/>
                </a:solidFill>
              </a:rPr>
              <a:t>DRIP, DRIP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C:\Users\lturner\AppData\Local\Microsoft\Windows\Temporary Internet Files\Content.IE5\JNZMEZFM\MC9004417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2057400"/>
            <a:ext cx="3276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Oxymoron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Using two opposite words TOGETHER.</a:t>
            </a:r>
          </a:p>
          <a:p>
            <a:endParaRPr lang="en-US" dirty="0" smtClean="0"/>
          </a:p>
          <a:p>
            <a:r>
              <a:rPr lang="en-US" dirty="0" smtClean="0"/>
              <a:t>For example: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bittersweet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pretty ugly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jumbo shrimp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organized chaos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civil war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343400"/>
            <a:ext cx="3333750" cy="241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Alliteration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Using the same consonant sound two or more times in front of a word. </a:t>
            </a:r>
          </a:p>
          <a:p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For </a:t>
            </a:r>
            <a:r>
              <a:rPr lang="en-US" dirty="0"/>
              <a:t>example: tongue twisters like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Peter Piper picked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peck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pickled peppers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,” </a:t>
            </a:r>
            <a:r>
              <a:rPr lang="en-US" dirty="0"/>
              <a:t>or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She sells seashells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at the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 seashore.”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dirty="0"/>
              <a:t>The </a:t>
            </a:r>
            <a:r>
              <a:rPr lang="en-US" i="1" dirty="0"/>
              <a:t>cat caught</a:t>
            </a:r>
            <a:r>
              <a:rPr lang="en-US" dirty="0"/>
              <a:t> the </a:t>
            </a:r>
            <a:r>
              <a:rPr lang="en-US" i="1" dirty="0"/>
              <a:t>kite</a:t>
            </a:r>
            <a:r>
              <a:rPr lang="en-US" dirty="0"/>
              <a:t>.  (K sound)</a:t>
            </a:r>
          </a:p>
          <a:p>
            <a:endParaRPr lang="en-US" dirty="0"/>
          </a:p>
        </p:txBody>
      </p:sp>
      <p:pic>
        <p:nvPicPr>
          <p:cNvPr id="5122" name="Picture 2" descr="C:\Users\lturner\AppData\Local\Microsoft\Windows\Temporary Internet Files\Content.IE5\XQQ9Q5E1\MC90043805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lturner\AppData\Local\Microsoft\Windows\Temporary Internet Files\Content.IE5\G1N1KZMR\MC90043805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657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lturner\AppData\Local\Microsoft\Windows\Temporary Internet Files\Content.IE5\L2Y0TXDP\MC900438051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11829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359</TotalTime>
  <Words>313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Figurative Language</vt:lpstr>
      <vt:lpstr>Simile</vt:lpstr>
      <vt:lpstr>Metaphor</vt:lpstr>
      <vt:lpstr> PERSONification</vt:lpstr>
      <vt:lpstr>Hyperbole</vt:lpstr>
      <vt:lpstr>Onomatopoeia</vt:lpstr>
      <vt:lpstr>Oxymoron</vt:lpstr>
      <vt:lpstr>Alliteration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Springdale Public Schools</dc:creator>
  <cp:lastModifiedBy>Lisa Michele Turner</cp:lastModifiedBy>
  <cp:revision>19</cp:revision>
  <dcterms:created xsi:type="dcterms:W3CDTF">2011-01-13T16:25:03Z</dcterms:created>
  <dcterms:modified xsi:type="dcterms:W3CDTF">2012-11-02T14:06:34Z</dcterms:modified>
</cp:coreProperties>
</file>